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71" r:id="rId2"/>
    <p:sldId id="320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1" r:id="rId15"/>
    <p:sldId id="279" r:id="rId16"/>
    <p:sldId id="280" r:id="rId17"/>
    <p:sldId id="281" r:id="rId18"/>
    <p:sldId id="282" r:id="rId19"/>
    <p:sldId id="283" r:id="rId20"/>
    <p:sldId id="272" r:id="rId21"/>
    <p:sldId id="273" r:id="rId22"/>
    <p:sldId id="275" r:id="rId23"/>
    <p:sldId id="274" r:id="rId24"/>
    <p:sldId id="276" r:id="rId25"/>
    <p:sldId id="277" r:id="rId26"/>
    <p:sldId id="278" r:id="rId27"/>
    <p:sldId id="322" r:id="rId28"/>
    <p:sldId id="286" r:id="rId29"/>
    <p:sldId id="287" r:id="rId30"/>
    <p:sldId id="288" r:id="rId3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7783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1321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5938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8287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75740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1053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0157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21430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2545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978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495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256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4802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9315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683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4532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465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272727"/>
            </a:gs>
            <a:gs pos="30000">
              <a:srgbClr val="2F2F2F"/>
            </a:gs>
            <a:gs pos="100000">
              <a:srgbClr val="939393"/>
            </a:gs>
          </a:gsLst>
          <a:lin ang="1300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752126"/>
            <a:ext cx="9144000" cy="2112961"/>
          </a:xfrm>
          <a:custGeom>
            <a:avLst/>
            <a:gdLst/>
            <a:ahLst/>
            <a:cxnLst/>
            <a:rect l="0" t="0" r="0" b="0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0" t="0" r="0" b="0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rgbClr val="B7E5F4"/>
              </a:buClr>
              <a:buFont typeface="Yanone Kaffeesatz"/>
              <a:buNone/>
              <a:defRPr sz="4600" b="1" i="0" u="none" strike="noStrike" cap="small" baseline="0">
                <a:solidFill>
                  <a:srgbClr val="B7E5F4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20"/>
              </a:spcBef>
              <a:buClr>
                <a:schemeClr val="accent1"/>
              </a:buClr>
              <a:buFont typeface="Arial"/>
              <a:buNone/>
              <a:defRPr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chemeClr val="accent2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60"/>
              </a:spcBef>
              <a:buClr>
                <a:schemeClr val="accent6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20"/>
              </a:spcBef>
              <a:buClr>
                <a:schemeClr val="accent6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20"/>
              </a:spcBef>
              <a:buClr>
                <a:schemeClr val="accent6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Yanone Kaffeesatz"/>
              <a:buNone/>
              <a:defRPr sz="46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indent="-303149" algn="l" rtl="0">
              <a:spcBef>
                <a:spcPts val="600"/>
              </a:spcBef>
              <a:buClr>
                <a:schemeClr val="accent1"/>
              </a:buClr>
              <a:buFont typeface="Arial"/>
              <a:buChar char="●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indent="-188976" algn="l" rtl="0">
              <a:spcBef>
                <a:spcPts val="520"/>
              </a:spcBef>
              <a:buClr>
                <a:schemeClr val="accent1"/>
              </a:buClr>
              <a:buFont typeface="Arial"/>
              <a:buChar char="●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indent="-180339" algn="l" rtl="0">
              <a:spcBef>
                <a:spcPts val="480"/>
              </a:spcBef>
              <a:buClr>
                <a:schemeClr val="accent2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indent="-1689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indent="-118872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indent="-113283" algn="l" rtl="0">
              <a:spcBef>
                <a:spcPts val="400"/>
              </a:spcBef>
              <a:buClr>
                <a:schemeClr val="accent5"/>
              </a:buClr>
              <a:buFont typeface="Arial"/>
              <a:buChar char="●"/>
              <a:defRPr sz="2000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indent="-123189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indent="-123570" algn="l" rtl="0">
              <a:spcBef>
                <a:spcPts val="320"/>
              </a:spcBef>
              <a:buClr>
                <a:schemeClr val="accent6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indent="-125095" algn="l" rtl="0">
              <a:spcBef>
                <a:spcPts val="320"/>
              </a:spcBef>
              <a:buClr>
                <a:schemeClr val="accent6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05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indent="-303149" algn="l" rtl="0">
              <a:spcBef>
                <a:spcPts val="600"/>
              </a:spcBef>
              <a:buClr>
                <a:schemeClr val="accent1"/>
              </a:buClr>
              <a:buFont typeface="Arial"/>
              <a:buChar char="●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indent="-188976" algn="l" rtl="0">
              <a:spcBef>
                <a:spcPts val="520"/>
              </a:spcBef>
              <a:buClr>
                <a:schemeClr val="accent1"/>
              </a:buClr>
              <a:buFont typeface="Arial"/>
              <a:buChar char="●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indent="-180339" algn="l" rtl="0">
              <a:spcBef>
                <a:spcPts val="480"/>
              </a:spcBef>
              <a:buClr>
                <a:schemeClr val="accent2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indent="-1689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indent="-118872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indent="-113283" algn="l" rtl="0">
              <a:spcBef>
                <a:spcPts val="400"/>
              </a:spcBef>
              <a:buClr>
                <a:schemeClr val="accent5"/>
              </a:buClr>
              <a:buFont typeface="Arial"/>
              <a:buChar char="●"/>
              <a:defRPr sz="2000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indent="-123189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indent="-123570" algn="l" rtl="0">
              <a:spcBef>
                <a:spcPts val="320"/>
              </a:spcBef>
              <a:buClr>
                <a:schemeClr val="accent6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indent="-125095" algn="l" rtl="0">
              <a:spcBef>
                <a:spcPts val="320"/>
              </a:spcBef>
              <a:buClr>
                <a:schemeClr val="accent6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bg>
      <p:bgPr>
        <a:gradFill>
          <a:gsLst>
            <a:gs pos="0">
              <a:srgbClr val="272727"/>
            </a:gs>
            <a:gs pos="30000">
              <a:srgbClr val="2F2F2F"/>
            </a:gs>
            <a:gs pos="100000">
              <a:srgbClr val="939393"/>
            </a:gs>
          </a:gsLst>
          <a:lin ang="130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4752126"/>
            <a:ext cx="9144000" cy="2112961"/>
          </a:xfrm>
          <a:custGeom>
            <a:avLst/>
            <a:gdLst/>
            <a:ahLst/>
            <a:cxnLst/>
            <a:rect l="0" t="0" r="0" b="0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0" t="0" r="0" b="0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85800" y="3583837"/>
            <a:ext cx="6629400" cy="182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B7E5F4"/>
              </a:buClr>
              <a:buFont typeface="Yanone Kaffeesatz"/>
              <a:buNone/>
              <a:defRPr sz="4200" b="1" cap="none" baseline="0">
                <a:solidFill>
                  <a:srgbClr val="B7E5F4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Yanone Kaffeesatz"/>
              <a:buNone/>
              <a:defRPr sz="46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2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2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5486400"/>
            <a:ext cx="4040187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00" b="1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Font typeface="Arial"/>
              <a:buNone/>
              <a:defRPr sz="2000" b="1"/>
            </a:lvl2pPr>
            <a:lvl3pPr rtl="0">
              <a:spcBef>
                <a:spcPts val="0"/>
              </a:spcBef>
              <a:buFont typeface="Arial"/>
              <a:buNone/>
              <a:defRPr sz="1800" b="1"/>
            </a:lvl3pPr>
            <a:lvl4pPr rtl="0">
              <a:spcBef>
                <a:spcPts val="0"/>
              </a:spcBef>
              <a:buFont typeface="Arial"/>
              <a:buNone/>
              <a:defRPr sz="1600" b="1"/>
            </a:lvl4pPr>
            <a:lvl5pPr rtl="0">
              <a:spcBef>
                <a:spcPts val="0"/>
              </a:spcBef>
              <a:buFont typeface="Arial"/>
              <a:buNone/>
              <a:defRPr sz="1600" b="1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5025" y="5486400"/>
            <a:ext cx="4041774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00" b="1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Font typeface="Arial"/>
              <a:buNone/>
              <a:defRPr sz="2000" b="1"/>
            </a:lvl2pPr>
            <a:lvl3pPr rtl="0">
              <a:spcBef>
                <a:spcPts val="0"/>
              </a:spcBef>
              <a:buFont typeface="Arial"/>
              <a:buNone/>
              <a:defRPr sz="1800" b="1"/>
            </a:lvl3pPr>
            <a:lvl4pPr rtl="0">
              <a:spcBef>
                <a:spcPts val="0"/>
              </a:spcBef>
              <a:buFont typeface="Arial"/>
              <a:buNone/>
              <a:defRPr sz="1600" b="1"/>
            </a:lvl4pPr>
            <a:lvl5pPr rtl="0">
              <a:spcBef>
                <a:spcPts val="0"/>
              </a:spcBef>
              <a:buFont typeface="Arial"/>
              <a:buNone/>
              <a:defRPr sz="1600" b="1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57200" y="1516912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1516912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319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4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185528"/>
            <a:ext cx="3200399" cy="73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Yanone Kaffeesatz"/>
              <a:buNone/>
              <a:defRPr sz="1800" b="1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214423"/>
            <a:ext cx="27431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Font typeface="Arial"/>
              <a:buNone/>
              <a:defRPr sz="1400"/>
            </a:lvl1pPr>
            <a:lvl2pPr rtl="0">
              <a:spcBef>
                <a:spcPts val="0"/>
              </a:spcBef>
              <a:buFont typeface="Arial"/>
              <a:buNone/>
              <a:defRPr sz="1200"/>
            </a:lvl2pPr>
            <a:lvl3pPr rtl="0">
              <a:spcBef>
                <a:spcPts val="0"/>
              </a:spcBef>
              <a:buFont typeface="Arial"/>
              <a:buNone/>
              <a:defRPr sz="1000"/>
            </a:lvl3pPr>
            <a:lvl4pPr rtl="0">
              <a:spcBef>
                <a:spcPts val="0"/>
              </a:spcBef>
              <a:buFont typeface="Arial"/>
              <a:buNone/>
              <a:defRPr sz="900"/>
            </a:lvl4pPr>
            <a:lvl5pPr rtl="0">
              <a:spcBef>
                <a:spcPts val="0"/>
              </a:spcBef>
              <a:buFont typeface="Arial"/>
              <a:buNone/>
              <a:defRPr sz="9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981200"/>
            <a:ext cx="7086600" cy="380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2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156447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556732" y="1705708"/>
            <a:ext cx="3053868" cy="125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Yanone Kaffeesatz"/>
              <a:buNone/>
              <a:defRPr sz="2200" b="1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w="50800" cap="flat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9B9A98"/>
              </a:buClr>
              <a:buFont typeface="Arial"/>
              <a:buNone/>
              <a:defRPr sz="32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556733" y="2998765"/>
            <a:ext cx="3053865" cy="26634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200"/>
            </a:lvl1pPr>
            <a:lvl2pPr rtl="0">
              <a:spcBef>
                <a:spcPts val="0"/>
              </a:spcBef>
              <a:buFont typeface="Arial"/>
              <a:buNone/>
              <a:defRPr sz="1200"/>
            </a:lvl2pPr>
            <a:lvl3pPr rtl="0">
              <a:spcBef>
                <a:spcPts val="0"/>
              </a:spcBef>
              <a:buFont typeface="Arial"/>
              <a:buNone/>
              <a:defRPr sz="1000"/>
            </a:lvl3pPr>
            <a:lvl4pPr rtl="0">
              <a:spcBef>
                <a:spcPts val="0"/>
              </a:spcBef>
              <a:buFont typeface="Arial"/>
              <a:buNone/>
              <a:defRPr sz="900"/>
            </a:lvl4pPr>
            <a:lvl5pPr rtl="0">
              <a:spcBef>
                <a:spcPts val="0"/>
              </a:spcBef>
              <a:buFont typeface="Arial"/>
              <a:buNone/>
              <a:defRPr sz="9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Yanone Kaffeesatz"/>
              <a:buNone/>
              <a:defRPr sz="46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928018" y="129381"/>
            <a:ext cx="4525963" cy="74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indent="-303149" algn="l" rtl="0">
              <a:spcBef>
                <a:spcPts val="600"/>
              </a:spcBef>
              <a:buClr>
                <a:schemeClr val="accent1"/>
              </a:buClr>
              <a:buFont typeface="Arial"/>
              <a:buChar char="●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indent="-188976" algn="l" rtl="0">
              <a:spcBef>
                <a:spcPts val="520"/>
              </a:spcBef>
              <a:buClr>
                <a:schemeClr val="accent1"/>
              </a:buClr>
              <a:buFont typeface="Arial"/>
              <a:buChar char="●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indent="-180339" algn="l" rtl="0">
              <a:spcBef>
                <a:spcPts val="480"/>
              </a:spcBef>
              <a:buClr>
                <a:schemeClr val="accent2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indent="-1689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indent="-118872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indent="-113283" algn="l" rtl="0">
              <a:spcBef>
                <a:spcPts val="400"/>
              </a:spcBef>
              <a:buClr>
                <a:schemeClr val="accent5"/>
              </a:buClr>
              <a:buFont typeface="Arial"/>
              <a:buChar char="●"/>
              <a:defRPr sz="2000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indent="-123189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indent="-123570" algn="l" rtl="0">
              <a:spcBef>
                <a:spcPts val="320"/>
              </a:spcBef>
              <a:buClr>
                <a:schemeClr val="accent6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indent="-125095" algn="l" rtl="0">
              <a:spcBef>
                <a:spcPts val="320"/>
              </a:spcBef>
              <a:buClr>
                <a:schemeClr val="accent6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4752126"/>
            <a:ext cx="9144000" cy="2112961"/>
          </a:xfrm>
          <a:custGeom>
            <a:avLst/>
            <a:gdLst/>
            <a:ahLst/>
            <a:cxnLst/>
            <a:rect l="0" t="0" r="0" b="0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0" t="0" r="0" b="0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Yanone Kaffeesatz"/>
              <a:buNone/>
              <a:defRPr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marR="0" indent="-303149" algn="l" rtl="0">
              <a:spcBef>
                <a:spcPts val="600"/>
              </a:spcBef>
              <a:buClr>
                <a:schemeClr val="accent1"/>
              </a:buClr>
              <a:buFont typeface="Arial"/>
              <a:buChar char="●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indent="-188976" algn="l" rtl="0">
              <a:spcBef>
                <a:spcPts val="520"/>
              </a:spcBef>
              <a:buClr>
                <a:schemeClr val="accent1"/>
              </a:buClr>
              <a:buFont typeface="Arial"/>
              <a:buChar char="●"/>
              <a:defRPr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indent="-180339" algn="l" rtl="0">
              <a:spcBef>
                <a:spcPts val="480"/>
              </a:spcBef>
              <a:buClr>
                <a:schemeClr val="accent2"/>
              </a:buClr>
              <a:buFont typeface="Arial"/>
              <a:buChar char="●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indent="-1689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indent="-118872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indent="-113283" algn="l" rtl="0">
              <a:spcBef>
                <a:spcPts val="400"/>
              </a:spcBef>
              <a:buClr>
                <a:schemeClr val="accent5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indent="-123189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indent="-123570" algn="l" rtl="0">
              <a:spcBef>
                <a:spcPts val="320"/>
              </a:spcBef>
              <a:buClr>
                <a:schemeClr val="accent6"/>
              </a:buClr>
              <a:buFont typeface="Arial"/>
              <a:buChar char="●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indent="-125095" algn="l" rtl="0">
              <a:spcBef>
                <a:spcPts val="320"/>
              </a:spcBef>
              <a:buClr>
                <a:schemeClr val="accent6"/>
              </a:buClr>
              <a:buFont typeface="Arial"/>
              <a:buChar char="●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irstname.lastname@evsck12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B7E5F4"/>
              </a:buClr>
              <a:buSzPct val="25000"/>
              <a:buFont typeface="Yanone Kaffeesatz"/>
              <a:buNone/>
            </a:pPr>
            <a:r>
              <a:rPr lang="en-US" sz="4600" b="1" i="0" u="none" strike="noStrike" cap="small" baseline="0">
                <a:solidFill>
                  <a:srgbClr val="B7E5F4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Third Day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Folder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select the “Share” button and start typing in your teacher’s name.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49" y="2667740"/>
            <a:ext cx="3796126" cy="387559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57200" y="5105400"/>
            <a:ext cx="2667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Teacher’s name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your Drive abilities; create a document in the shared folder you just created.</a:t>
            </a:r>
          </a:p>
          <a:p>
            <a:r>
              <a:rPr lang="en-US" dirty="0" smtClean="0"/>
              <a:t>To see if the document is shared, click on the blue box in the upper right-hand corner of the screen and check the names.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create or submit anything to this teacher on Drive, make sure the file is IN THIS FOLDER.</a:t>
            </a:r>
          </a:p>
          <a:p>
            <a:pPr lvl="1"/>
            <a:r>
              <a:rPr lang="en-US" dirty="0" smtClean="0"/>
              <a:t>You no longer have to share each individual file.</a:t>
            </a:r>
          </a:p>
          <a:p>
            <a:r>
              <a:rPr lang="en-US" dirty="0" smtClean="0"/>
              <a:t>Drive automatically saves changes, so you don’t have to worry about losing your precious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any questions, please let </a:t>
            </a:r>
            <a:r>
              <a:rPr lang="en-US" smtClean="0"/>
              <a:t>me know!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Styles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3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Learning Styles Survey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Follow the directions to find out what type of learner you are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Visual Learners—65%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Written information, notes, diagrams, and pictures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Unhappy with presentations where they cannot take detailed notes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Should write down as much as possible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Should look at all study materials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Should use charts, maps, videos, notes, and flashcards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Auditory Learners—30%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Rely on the spoken word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 to lectures and take notes later or rely on printed notes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Helps to read printed materials aloud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 be sophisticated speakers and specialize in law or politics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Should sit in the front of the classroom where they can hear well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15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Tactile/Kinesthetic Learners—5%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 effectively through touch, movement, and space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 skills by imitation and practice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 slowly because info is generally presented more for visual or auditory learners and not them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 benefit from typing notes or acting out different situations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Get Together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together in your learning style groups and discuss whether or not you think the descriptions fit you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a piece of paper, write: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works well for you in school?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not work well for you in school?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on board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the quote below. </a:t>
            </a:r>
          </a:p>
          <a:p>
            <a:r>
              <a:rPr lang="en-US" dirty="0" smtClean="0"/>
              <a:t>What does it mean to you?</a:t>
            </a:r>
          </a:p>
          <a:p>
            <a:endParaRPr lang="en-US" dirty="0"/>
          </a:p>
          <a:p>
            <a:pPr marL="117475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“Be willing to sacrifice what you want now for what most.”</a:t>
            </a:r>
          </a:p>
          <a:p>
            <a:pPr marL="117475" indent="0">
              <a:buNone/>
            </a:pPr>
            <a:endParaRPr lang="en-US" dirty="0"/>
          </a:p>
          <a:p>
            <a:pPr marL="117475" indent="0">
              <a:buNone/>
            </a:pPr>
            <a:r>
              <a:rPr lang="en-US" dirty="0" smtClean="0"/>
              <a:t>Write your thoughts on a blank sheet of paper and be prepared to discuss.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82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Setting Goals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 should be </a:t>
            </a:r>
            <a:r>
              <a:rPr lang="en-US" sz="30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attainable</a:t>
            </a: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—not so large that you probably would never achieve them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 should not be too easy—you should actually have to work a little bit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 should have two parts, short-term and long-term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Short-term Goals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Quick time frame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measure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progress right away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no unexcused absences the first nine weeks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 all classes the first nine weeks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no referrals the first nine weeks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Short-Term Rewards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Rewards make you feel good about achieving those short-term goals and keep working hard to achieve the long-term goals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Ice cream or go out to eat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clothes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to the movies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friends over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Money for As on report card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Long-term Goals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Cover a more extended period of time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a little more significant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Short-term goals help you get here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no unexcused absences for the semester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 all classes for the semester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no referrals for the semester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Graduate from high school on time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Long-Term Rewards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Long-term rewards are why you set your goals in the first place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Maintain citizenship for school dances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Respect from peers, teachers, and family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have to repeat classes next year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Graduate on time with the rest of the class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3846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job that pays well or get into college to earn a higher degree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Make Yourself Accountable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Tell your goals to other people so they can be honest with you when you aren’t staying on track and help you when you need it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Think of at least one adult in your life who is a positive role model, someone who does the right thing, who you can look up to as a good example, and who can motivate you when you struggle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Set Goals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Set your own goals to help you start off your freshman year the right way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“Be willing to sacrifice what you want now for what most.”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67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Mandala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Mandala</a:t>
            </a: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originates from the Sanskrit word for circle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Contains symbols of a person’s inner self, guiding principles, and overall ideas of the world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48333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Objects can be people, places, and ideas that are central to a person’s life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Your Mandala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51785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Inner circle is you (glue your picture here)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51785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Outer circle should contain things that symbolize you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8333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members, close friends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8333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Beliefs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8333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Hobbies and interests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8333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goals/plans</a:t>
            </a:r>
          </a:p>
          <a:p>
            <a:pPr marL="722376" marR="0" lvl="1" indent="-277876" algn="l" rtl="0">
              <a:spcBef>
                <a:spcPts val="520"/>
              </a:spcBef>
              <a:buClr>
                <a:schemeClr val="accent1"/>
              </a:buClr>
              <a:buSzPct val="58333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Favorites (classes, foods, music, books, etc.)</a:t>
            </a:r>
          </a:p>
          <a:p>
            <a:pPr marL="420624" marR="0" lvl="0" indent="-395224" algn="l" rtl="0">
              <a:spcBef>
                <a:spcPts val="600"/>
              </a:spcBef>
              <a:buClr>
                <a:schemeClr val="accent1"/>
              </a:buClr>
              <a:buSzPct val="51785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important things should be larger while less important things should be smaller</a:t>
            </a:r>
          </a:p>
          <a:p>
            <a:pPr marL="722376" marR="0" lvl="1" indent="-188976" algn="l" rtl="0">
              <a:spcBef>
                <a:spcPts val="520"/>
              </a:spcBef>
              <a:buClr>
                <a:schemeClr val="accent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Google Drive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Crash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Yanone Kaffeesatz"/>
              <a:buNone/>
            </a:pPr>
            <a:r>
              <a:rPr lang="en-US" sz="4600" b="0" i="0" u="none" strike="noStrike" cap="none" baseline="0" dirty="0" smtClean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Example </a:t>
            </a:r>
            <a:r>
              <a:rPr lang="en-US" sz="4600" b="0" i="0" u="none" strike="noStrike" cap="none" baseline="0" dirty="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Mandala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219200"/>
            <a:ext cx="5878852" cy="546794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524000" y="1219200"/>
            <a:ext cx="5878852" cy="546794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Google Drive?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Drive is an online resource provided to EVSC students to help with learning and sharing.</a:t>
            </a:r>
          </a:p>
          <a:p>
            <a:r>
              <a:rPr lang="en-US" dirty="0" smtClean="0"/>
              <a:t>Go to </a:t>
            </a:r>
            <a:r>
              <a:rPr lang="en-US" dirty="0" smtClean="0">
                <a:solidFill>
                  <a:srgbClr val="0070C0"/>
                </a:solidFill>
              </a:rPr>
              <a:t>drive.google.com</a:t>
            </a:r>
            <a:r>
              <a:rPr lang="en-US" dirty="0" smtClean="0"/>
              <a:t> to get started!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in using your EVSC e-mail.  </a:t>
            </a:r>
          </a:p>
          <a:p>
            <a:pPr lvl="1"/>
            <a:r>
              <a:rPr lang="en-US" dirty="0" smtClean="0">
                <a:hlinkClick r:id="rId2"/>
              </a:rPr>
              <a:t>Firstname.lastname@evsck12.com</a:t>
            </a:r>
            <a:endParaRPr lang="en-US" dirty="0" smtClean="0"/>
          </a:p>
          <a:p>
            <a:pPr lvl="1"/>
            <a:r>
              <a:rPr lang="en-US" dirty="0" smtClean="0"/>
              <a:t>Password: netbook password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 NOT USE YOUR PERSONAL GOOGLE ACCOUNT!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42926"/>
            <a:ext cx="1905000" cy="30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anything in Drive, click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“Create” button.</a:t>
            </a:r>
          </a:p>
          <a:p>
            <a:r>
              <a:rPr lang="en-US" dirty="0" smtClean="0"/>
              <a:t>Select “Folder.”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43200"/>
            <a:ext cx="2008691" cy="417130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295400" y="3200400"/>
            <a:ext cx="34290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That’s this 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name your file, use the format: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Last name, First name ENG10 </a:t>
            </a:r>
          </a:p>
          <a:p>
            <a:r>
              <a:rPr lang="en-US" dirty="0" smtClean="0"/>
              <a:t>Click “Create”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81400"/>
            <a:ext cx="4461349" cy="29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Share anything in Drive, either right-click on the file or use the pull-down menu as shown.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15" y="2591224"/>
            <a:ext cx="3104686" cy="426677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724400" y="4343400"/>
            <a:ext cx="3276599" cy="160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you go!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" y="190904"/>
            <a:ext cx="7161905" cy="6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912</Words>
  <Application>Microsoft Office PowerPoint</Application>
  <PresentationFormat>On-screen Show (4:3)</PresentationFormat>
  <Paragraphs>126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Yanone Kaffeesatz</vt:lpstr>
      <vt:lpstr>Custom Theme</vt:lpstr>
      <vt:lpstr>Third Day</vt:lpstr>
      <vt:lpstr>Bellwork</vt:lpstr>
      <vt:lpstr>Google Drive</vt:lpstr>
      <vt:lpstr>What is Google Drive?</vt:lpstr>
      <vt:lpstr>Getting Started</vt:lpstr>
      <vt:lpstr>Create a Folder</vt:lpstr>
      <vt:lpstr>Name the Folder</vt:lpstr>
      <vt:lpstr>Share the Folder</vt:lpstr>
      <vt:lpstr>PowerPoint Presentation</vt:lpstr>
      <vt:lpstr>Share the Folder (cont.)</vt:lpstr>
      <vt:lpstr>Try it out!</vt:lpstr>
      <vt:lpstr>Important</vt:lpstr>
      <vt:lpstr>Questions?</vt:lpstr>
      <vt:lpstr>Learning Styles</vt:lpstr>
      <vt:lpstr>Learning Styles Survey</vt:lpstr>
      <vt:lpstr>Visual Learners—65%</vt:lpstr>
      <vt:lpstr>Auditory Learners—30%</vt:lpstr>
      <vt:lpstr>Tactile/Kinesthetic Learners—5%</vt:lpstr>
      <vt:lpstr>Get Together</vt:lpstr>
      <vt:lpstr>Setting Goals</vt:lpstr>
      <vt:lpstr>Short-term Goals</vt:lpstr>
      <vt:lpstr>Short-Term Rewards</vt:lpstr>
      <vt:lpstr>Long-term Goals</vt:lpstr>
      <vt:lpstr>Long-Term Rewards</vt:lpstr>
      <vt:lpstr>Make Yourself Accountable</vt:lpstr>
      <vt:lpstr>Set Goals</vt:lpstr>
      <vt:lpstr>Brainstorm</vt:lpstr>
      <vt:lpstr>Mandala</vt:lpstr>
      <vt:lpstr>Your Mandala</vt:lpstr>
      <vt:lpstr>Example Mandala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10</dc:title>
  <dc:creator>Verkamp, Will J</dc:creator>
  <cp:lastModifiedBy>Microsoft account</cp:lastModifiedBy>
  <cp:revision>16</cp:revision>
  <dcterms:modified xsi:type="dcterms:W3CDTF">2015-08-04T17:52:01Z</dcterms:modified>
</cp:coreProperties>
</file>